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20"/>
  </p:notesMasterIdLst>
  <p:sldIdLst>
    <p:sldId id="628" r:id="rId2"/>
    <p:sldId id="662" r:id="rId3"/>
    <p:sldId id="663" r:id="rId4"/>
    <p:sldId id="849" r:id="rId5"/>
    <p:sldId id="852" r:id="rId6"/>
    <p:sldId id="853" r:id="rId7"/>
    <p:sldId id="692" r:id="rId8"/>
    <p:sldId id="698" r:id="rId9"/>
    <p:sldId id="664" r:id="rId10"/>
    <p:sldId id="665" r:id="rId11"/>
    <p:sldId id="666" r:id="rId12"/>
    <p:sldId id="831" r:id="rId13"/>
    <p:sldId id="338" r:id="rId14"/>
    <p:sldId id="833" r:id="rId15"/>
    <p:sldId id="838" r:id="rId16"/>
    <p:sldId id="651" r:id="rId17"/>
    <p:sldId id="861" r:id="rId18"/>
    <p:sldId id="855" r:id="rId19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Gill Sans MT" panose="020B0502020104020203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BEDE726-3D5E-4153-BA7D-1508F8EB3D99}">
          <p14:sldIdLst>
            <p14:sldId id="628"/>
            <p14:sldId id="662"/>
            <p14:sldId id="663"/>
            <p14:sldId id="849"/>
            <p14:sldId id="852"/>
            <p14:sldId id="853"/>
            <p14:sldId id="692"/>
            <p14:sldId id="698"/>
            <p14:sldId id="664"/>
            <p14:sldId id="665"/>
            <p14:sldId id="666"/>
            <p14:sldId id="831"/>
            <p14:sldId id="338"/>
            <p14:sldId id="833"/>
            <p14:sldId id="838"/>
            <p14:sldId id="651"/>
            <p14:sldId id="861"/>
          </p14:sldIdLst>
        </p14:section>
        <p14:section name="Sezione senza titolo" id="{AF64DEE3-9673-4D8B-936C-713890299576}">
          <p14:sldIdLst>
            <p14:sldId id="8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47">
          <p15:clr>
            <a:srgbClr val="A4A3A4"/>
          </p15:clr>
        </p15:guide>
        <p15:guide id="4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D"/>
    <a:srgbClr val="D9773B"/>
    <a:srgbClr val="971B1E"/>
    <a:srgbClr val="660066"/>
    <a:srgbClr val="DE7636"/>
    <a:srgbClr val="66CCFF"/>
    <a:srgbClr val="C7DC69"/>
    <a:srgbClr val="2F5729"/>
    <a:srgbClr val="EBF3C9"/>
    <a:srgbClr val="99003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82136" autoAdjust="0"/>
  </p:normalViewPr>
  <p:slideViewPr>
    <p:cSldViewPr showGuides="1">
      <p:cViewPr varScale="1">
        <p:scale>
          <a:sx n="56" d="100"/>
          <a:sy n="56" d="100"/>
        </p:scale>
        <p:origin x="1552" y="56"/>
      </p:cViewPr>
      <p:guideLst>
        <p:guide orient="horz" pos="2160"/>
        <p:guide pos="2880"/>
        <p:guide orient="horz" pos="4247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0A92AB1-7F13-4881-8A80-1D40CFDA7D56}" type="datetimeFigureOut">
              <a:rPr lang="it-IT"/>
              <a:pPr>
                <a:defRPr/>
              </a:pPr>
              <a:t>04/05/2023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A4E5CD-E02C-4C08-86E6-37F0EB8212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4E5CD-E02C-4C08-86E6-37F0EB821280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3092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4E5CD-E02C-4C08-86E6-37F0EB821280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2869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4E5CD-E02C-4C08-86E6-37F0EB821280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9016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4E5CD-E02C-4C08-86E6-37F0EB821280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9224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4E5CD-E02C-4C08-86E6-37F0EB821280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5479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4E5CD-E02C-4C08-86E6-37F0EB821280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962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4E5CD-E02C-4C08-86E6-37F0EB821280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6421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b="0" i="0" dirty="0">
                <a:solidFill>
                  <a:srgbClr val="1B2930"/>
                </a:solidFill>
                <a:effectLst/>
                <a:latin typeface="MulishStdBook"/>
              </a:rPr>
              <a:t>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8A188-E1B1-4117-86A3-D8F3EDDB5A5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3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4E5CD-E02C-4C08-86E6-37F0EB821280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331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8A188-E1B1-4117-86A3-D8F3EDDB5A5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32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8A188-E1B1-4117-86A3-D8F3EDDB5A5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656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8A188-E1B1-4117-86A3-D8F3EDDB5A5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48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4E5CD-E02C-4C08-86E6-37F0EB821280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126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4E5CD-E02C-4C08-86E6-37F0EB821280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7175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4E5CD-E02C-4C08-86E6-37F0EB821280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6807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4E5CD-E02C-4C08-86E6-37F0EB821280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792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CC320-79D7-467D-BF2B-E0714D0516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080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B47B8-75D6-43AE-AFE2-F008FC671E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671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2338A-E3BC-4BAF-9003-DA32DD90D2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929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15D06-069D-4B8F-AB32-7A5D4BB78EC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407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5A2CD-1A8F-4F1E-9F60-3D8228701C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251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3FE4D-E289-42A1-BDBA-11306EAAA1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0444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1231004-14DF-4D66-B957-7C3D2187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/>
          </a:solidFill>
        </p:spPr>
        <p:txBody>
          <a:bodyPr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6E3C00D-D82F-435F-82E0-B603D07A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6E1E572-9164-45FE-88D4-9C841497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3B331E-FA55-4AA2-B54E-61FD0FFE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9B25C-86C6-4029-BFEA-2AAEA1F38E98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25213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B7E88-85B9-4B54-905D-350F754952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037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88943-26BF-4F1B-AEF5-5CC4B5BC33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033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233C-3CC4-4AC2-9F28-695027E28C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22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6E637-65D1-4C18-8E41-11E605D8BB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438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0EE98-5E37-4F30-8FFE-52B7DF8C62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353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00DEE-4A90-4926-8772-90CF8B3CA2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326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4D367-5EF8-435D-B1F7-1E9BBA09D1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422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7D355-FF4E-441D-87B9-706E792FC6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12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449B25C-86C6-4029-BFEA-2AAEA1F38E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1"/>
          <p:cNvSpPr txBox="1">
            <a:spLocks noChangeArrowheads="1"/>
          </p:cNvSpPr>
          <p:nvPr/>
        </p:nvSpPr>
        <p:spPr bwMode="auto">
          <a:xfrm>
            <a:off x="611560" y="2011095"/>
            <a:ext cx="82089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4000" i="0" dirty="0">
                <a:solidFill>
                  <a:srgbClr val="971B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gioco di azzardo nel Lazio: Alcuni risultati di una ricerca condotta dal DEP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719E39-E722-4826-9EE2-95685B88F9C2}"/>
              </a:ext>
            </a:extLst>
          </p:cNvPr>
          <p:cNvSpPr txBox="1"/>
          <p:nvPr/>
        </p:nvSpPr>
        <p:spPr>
          <a:xfrm>
            <a:off x="1799692" y="4462177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lphaUcPeriod"/>
            </a:pPr>
            <a:r>
              <a:rPr lang="it-IT" dirty="0">
                <a:solidFill>
                  <a:srgbClr val="F7931D"/>
                </a:solidFill>
              </a:rPr>
              <a:t>Camposeragna, F. Pasqualini, </a:t>
            </a:r>
          </a:p>
          <a:p>
            <a:pPr algn="ctr"/>
            <a:r>
              <a:rPr lang="it-IT" dirty="0">
                <a:solidFill>
                  <a:srgbClr val="F7931D"/>
                </a:solidFill>
              </a:rPr>
              <a:t>F. </a:t>
            </a:r>
            <a:r>
              <a:rPr lang="it-IT" dirty="0" err="1">
                <a:solidFill>
                  <a:srgbClr val="F7931D"/>
                </a:solidFill>
              </a:rPr>
              <a:t>Mataloni</a:t>
            </a:r>
            <a:r>
              <a:rPr lang="it-IT" dirty="0">
                <a:solidFill>
                  <a:srgbClr val="F7931D"/>
                </a:solidFill>
              </a:rPr>
              <a:t>, A. C. Rosa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5C7A8EFC-1CCA-4CC7-8672-E3E8FB228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03" y="3643283"/>
            <a:ext cx="4798876" cy="2884643"/>
          </a:xfrm>
          <a:prstGeom prst="rect">
            <a:avLst/>
          </a:pr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8A85969-997D-4CED-920D-58BD1A81D1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7931D"/>
          </a:solidFill>
        </p:spPr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Alcuni dati. Persone in trattamento anno 2022. Fonte SIRD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0B03734-F65F-4BAC-AE6B-BABDF73A0EA2}"/>
              </a:ext>
            </a:extLst>
          </p:cNvPr>
          <p:cNvSpPr txBox="1"/>
          <p:nvPr/>
        </p:nvSpPr>
        <p:spPr>
          <a:xfrm>
            <a:off x="251520" y="836712"/>
            <a:ext cx="459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Età media per genere del primo comportamento di gioco, del comportamento continuativo e di primo contatto con i servizi di trattamento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306417-48EE-4A80-AF89-73B9F20BB6C3}"/>
              </a:ext>
            </a:extLst>
          </p:cNvPr>
          <p:cNvSpPr txBox="1"/>
          <p:nvPr/>
        </p:nvSpPr>
        <p:spPr>
          <a:xfrm>
            <a:off x="5292080" y="2996952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Distribuzione per situazione occupazionale degli utenti</a:t>
            </a:r>
            <a:endParaRPr lang="it-IT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E6C654D-2EC3-480A-B7D6-054CE6A15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8" y="1489923"/>
            <a:ext cx="4584700" cy="265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9375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A85969-997D-4CED-920D-58BD1A81D1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7931D"/>
          </a:solidFill>
        </p:spPr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Distribuzione per tipo di gioco tra gli utenti già in carico, nuovi e totali. Fonte SIRD, 2022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9A83DC-8E0A-4364-8E38-E8BB7BEE9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13" y="2051049"/>
            <a:ext cx="6330731" cy="3805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76637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4"/>
          <p:cNvSpPr txBox="1">
            <a:spLocks noChangeArrowheads="1"/>
          </p:cNvSpPr>
          <p:nvPr/>
        </p:nvSpPr>
        <p:spPr bwMode="auto">
          <a:xfrm>
            <a:off x="0" y="0"/>
            <a:ext cx="9144000" cy="794403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Stato civile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CACC6BF-0594-462F-982E-CA5BAF8D9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7312"/>
            <a:ext cx="1646063" cy="46943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81A8523-2CA6-CF62-6872-E9923481A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49694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9138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405CFAE-9005-45DF-A0FE-82743854734F}"/>
              </a:ext>
            </a:extLst>
          </p:cNvPr>
          <p:cNvCxnSpPr>
            <a:cxnSpLocks/>
          </p:cNvCxnSpPr>
          <p:nvPr/>
        </p:nvCxnSpPr>
        <p:spPr>
          <a:xfrm>
            <a:off x="468500" y="1011242"/>
            <a:ext cx="8207956" cy="0"/>
          </a:xfrm>
          <a:prstGeom prst="line">
            <a:avLst/>
          </a:prstGeom>
          <a:ln w="38100">
            <a:solidFill>
              <a:srgbClr val="24B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arrotondato 8">
            <a:extLst>
              <a:ext uri="{FF2B5EF4-FFF2-40B4-BE49-F238E27FC236}">
                <a16:creationId xmlns:a16="http://schemas.microsoft.com/office/drawing/2014/main" id="{978DD2CC-7F01-4C7D-BF5C-7E8E476219D2}"/>
              </a:ext>
            </a:extLst>
          </p:cNvPr>
          <p:cNvSpPr/>
          <p:nvPr/>
        </p:nvSpPr>
        <p:spPr>
          <a:xfrm>
            <a:off x="348854" y="476672"/>
            <a:ext cx="8446290" cy="254167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tx1"/>
                </a:solidFill>
              </a:rPr>
              <a:t>Rapporto donne/uomini in trattamento è 4:1.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tx1"/>
                </a:solidFill>
              </a:rPr>
              <a:t>Le donne sono più anziane e più sole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9105C40-949E-4378-8C6C-D80C1C89ECF9}"/>
              </a:ext>
            </a:extLst>
          </p:cNvPr>
          <p:cNvSpPr txBox="1">
            <a:spLocks/>
          </p:cNvSpPr>
          <p:nvPr/>
        </p:nvSpPr>
        <p:spPr bwMode="auto">
          <a:xfrm>
            <a:off x="395536" y="240989"/>
            <a:ext cx="7920880" cy="73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it-IT" sz="3200" b="1" dirty="0">
                <a:solidFill>
                  <a:srgbClr val="24B7C2"/>
                </a:solidFill>
                <a:latin typeface="Gill Sans MT" panose="020B0502020104020203" pitchFamily="34" charset="0"/>
              </a:rPr>
              <a:t>Trattamento per Disturbo da Gioco d’Azzardo</a:t>
            </a:r>
            <a:endParaRPr lang="it-IT" sz="3200" dirty="0">
              <a:solidFill>
                <a:srgbClr val="24B7C2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54CFB7B-EAA9-4306-89C2-600B53CCE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8" y="2524850"/>
            <a:ext cx="4584589" cy="275563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2DF2E5A-1CE8-458A-80C5-ED434F6FD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524850"/>
            <a:ext cx="4822354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3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4"/>
          <p:cNvSpPr txBox="1">
            <a:spLocks noChangeArrowheads="1"/>
          </p:cNvSpPr>
          <p:nvPr/>
        </p:nvSpPr>
        <p:spPr bwMode="auto">
          <a:xfrm>
            <a:off x="0" y="0"/>
            <a:ext cx="9144000" cy="794403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sz="2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SITUAZIONE DEBITORIA</a:t>
            </a:r>
            <a:endParaRPr lang="it-IT" altLang="it-IT" sz="2800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CACC6BF-0594-462F-982E-CA5BAF8D9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7312"/>
            <a:ext cx="1646063" cy="46943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07EBB5E-2E6D-2995-11B2-3B1412B4D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03" y="3688332"/>
            <a:ext cx="4783386" cy="283461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7DB0414-E4C3-C3C9-4255-44DAC393D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18" y="944161"/>
            <a:ext cx="4783386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2830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4"/>
          <p:cNvSpPr txBox="1">
            <a:spLocks noChangeArrowheads="1"/>
          </p:cNvSpPr>
          <p:nvPr/>
        </p:nvSpPr>
        <p:spPr bwMode="auto">
          <a:xfrm>
            <a:off x="0" y="1700808"/>
            <a:ext cx="9144000" cy="2087064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800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Distribuzione per anno (2018-2022)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800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Totale pazienti per età media e genere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CACC6BF-0594-462F-982E-CA5BAF8D9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7312"/>
            <a:ext cx="164606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8282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4"/>
          <p:cNvSpPr txBox="1">
            <a:spLocks noChangeArrowheads="1"/>
          </p:cNvSpPr>
          <p:nvPr/>
        </p:nvSpPr>
        <p:spPr bwMode="auto">
          <a:xfrm>
            <a:off x="0" y="-10510"/>
            <a:ext cx="9144000" cy="794403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sz="2800" i="0" dirty="0">
                <a:solidFill>
                  <a:schemeClr val="bg1"/>
                </a:solidFill>
                <a:latin typeface="Arial" panose="020B0604020202020204" pitchFamily="34" charset="0"/>
              </a:rPr>
              <a:t>Età media dei nuovi utenti per genere </a:t>
            </a:r>
            <a:endParaRPr lang="it-IT" altLang="it-IT" sz="280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CACC6BF-0594-462F-982E-CA5BAF8D9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7312"/>
            <a:ext cx="1646063" cy="46943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81DD7A3-360C-47AB-9397-CB1CA22E7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94774"/>
            <a:ext cx="7056783" cy="42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2707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4"/>
          <p:cNvSpPr txBox="1">
            <a:spLocks noChangeArrowheads="1"/>
          </p:cNvSpPr>
          <p:nvPr/>
        </p:nvSpPr>
        <p:spPr bwMode="auto">
          <a:xfrm>
            <a:off x="0" y="0"/>
            <a:ext cx="9144000" cy="794403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sz="2800" i="0" dirty="0">
                <a:solidFill>
                  <a:schemeClr val="bg1"/>
                </a:solidFill>
                <a:latin typeface="Arial" panose="020B0604020202020204" pitchFamily="34" charset="0"/>
              </a:rPr>
              <a:t>Età media degli utenti già in carico per genere </a:t>
            </a:r>
            <a:endParaRPr lang="it-IT" altLang="it-IT" sz="280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CACC6BF-0594-462F-982E-CA5BAF8D9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7312"/>
            <a:ext cx="1646063" cy="46943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6BA8199-B7DC-4C7B-A02C-6B0B49F0F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6979039" cy="41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4328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0" y="9398"/>
            <a:ext cx="9144000" cy="703524"/>
          </a:xfrm>
          <a:prstGeom prst="rect">
            <a:avLst/>
          </a:prstGeom>
          <a:solidFill>
            <a:srgbClr val="F7931D"/>
          </a:solidFill>
          <a:ln>
            <a:solidFill>
              <a:srgbClr val="971B1E"/>
            </a:solidFill>
          </a:ln>
        </p:spPr>
        <p:txBody>
          <a:bodyPr wrap="square" lIns="135000" tIns="135000" rIns="135000" bIns="135000">
            <a:spAutoFit/>
          </a:bodyPr>
          <a:lstStyle>
            <a:defPPr>
              <a:defRPr lang="it-IT"/>
            </a:defPPr>
            <a:lvl1pPr>
              <a:buNone/>
              <a:defRPr sz="280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dirty="0"/>
              <a:t>Conclusioni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2178" y="1196752"/>
            <a:ext cx="857964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vi è una correlazione lineare tra numero di apparecchi e il livello socioeconomico sia a livello regionale che  a Roma </a:t>
            </a:r>
          </a:p>
          <a:p>
            <a:pPr marL="3600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Tuttavia si registra un numero più elevato di esercizi ad alta concentrazione di apparecchi nelle zone ad alta deprivazione</a:t>
            </a:r>
          </a:p>
          <a:p>
            <a:pPr marL="360000" indent="-342900" algn="just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popolazione in carico ai </a:t>
            </a:r>
            <a:r>
              <a:rPr lang="it-IT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SerD</a:t>
            </a:r>
            <a:r>
              <a:rPr lang="it-IT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la punta dell’iceberg del problema</a:t>
            </a:r>
          </a:p>
          <a:p>
            <a:pPr marL="360000" indent="-342900" algn="just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donne in carico ai </a:t>
            </a:r>
            <a:r>
              <a:rPr lang="it-IT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SerD</a:t>
            </a:r>
            <a:r>
              <a:rPr lang="it-IT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sono più fragili (per età e condizioni di vita)</a:t>
            </a:r>
          </a:p>
          <a:p>
            <a:pPr marL="360000" indent="-342900" algn="just" defTabSz="685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situazione debitoria dei giocatori in trattamento è un problema sociale rilevante (e forse è un determinante per il trattamento nel servizio pubblico) </a:t>
            </a:r>
          </a:p>
        </p:txBody>
      </p:sp>
    </p:spTree>
    <p:extLst>
      <p:ext uri="{BB962C8B-B14F-4D97-AF65-F5344CB8AC3E}">
        <p14:creationId xmlns:p14="http://schemas.microsoft.com/office/powerpoint/2010/main" val="74224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BE00873-2F2D-40F9-A967-64ED40EBE5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968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D614B4-9031-4667-B4AB-F9E8E5506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25290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gioco d’azzardo in Italia: stima di prevalenza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2C16818-7DF1-4D56-9172-AEEB9F251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26" y="1484784"/>
            <a:ext cx="6132342" cy="455383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2931A28-E76B-48D6-9C6A-3DECB56BE12B}"/>
              </a:ext>
            </a:extLst>
          </p:cNvPr>
          <p:cNvSpPr txBox="1"/>
          <p:nvPr/>
        </p:nvSpPr>
        <p:spPr>
          <a:xfrm>
            <a:off x="539552" y="6038616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</a:rPr>
              <a:t>Fonte ISS, 1 convegno nazionale sul gioco d’azzardo, Roma  ottobre 2018</a:t>
            </a:r>
          </a:p>
        </p:txBody>
      </p:sp>
    </p:spTree>
    <p:extLst>
      <p:ext uri="{BB962C8B-B14F-4D97-AF65-F5344CB8AC3E}">
        <p14:creationId xmlns:p14="http://schemas.microsoft.com/office/powerpoint/2010/main" val="281584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BE00873-2F2D-40F9-A967-64ED40EBE5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968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D614B4-9031-4667-B4AB-F9E8E5506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94403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DGA in Italia: stima di prevalenza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2931A28-E76B-48D6-9C6A-3DECB56BE12B}"/>
              </a:ext>
            </a:extLst>
          </p:cNvPr>
          <p:cNvSpPr txBox="1"/>
          <p:nvPr/>
        </p:nvSpPr>
        <p:spPr>
          <a:xfrm>
            <a:off x="539552" y="6038616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</a:rPr>
              <a:t>Fonte ISS, 1 convegno nazionale sul gioco d’azzardo, Roma  ottobre 2018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2468F33-8F67-436B-999E-670238982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" y="1333820"/>
            <a:ext cx="6046095" cy="45962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7D43495-F80C-4F18-AB0F-01DFEAB13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82575"/>
            <a:ext cx="2571184" cy="24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3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0" y="-23259"/>
            <a:ext cx="9144000" cy="703524"/>
          </a:xfrm>
          <a:prstGeom prst="rect">
            <a:avLst/>
          </a:prstGeom>
          <a:solidFill>
            <a:srgbClr val="F7931D"/>
          </a:solidFill>
          <a:ln>
            <a:solidFill>
              <a:srgbClr val="971B1E"/>
            </a:solidFill>
          </a:ln>
        </p:spPr>
        <p:txBody>
          <a:bodyPr wrap="square" lIns="135000" tIns="135000" rIns="135000" bIns="135000">
            <a:spAutoFit/>
          </a:bodyPr>
          <a:lstStyle>
            <a:defPPr>
              <a:defRPr lang="it-IT"/>
            </a:defPPr>
            <a:lvl1pPr>
              <a:buNone/>
              <a:defRPr sz="280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dirty="0"/>
              <a:t>Risultati: georeferenziazione degli esercizi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DB21A87-B65B-49BD-ACAC-7A00C8BAD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944" y="1926731"/>
            <a:ext cx="3482816" cy="375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EA8E219-3AA9-4F97-8BB1-7074AB3E99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8412" y="2108456"/>
            <a:ext cx="4543513" cy="3574935"/>
          </a:xfrm>
          <a:prstGeom prst="rect">
            <a:avLst/>
          </a:prstGeom>
          <a:noFill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3DA82D1-7119-421C-9F19-DA233A3BD2DA}"/>
              </a:ext>
            </a:extLst>
          </p:cNvPr>
          <p:cNvSpPr txBox="1"/>
          <p:nvPr/>
        </p:nvSpPr>
        <p:spPr>
          <a:xfrm>
            <a:off x="343943" y="1565173"/>
            <a:ext cx="34879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350" b="0" i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Regione</a:t>
            </a:r>
            <a:r>
              <a:rPr lang="it-IT" sz="1350" b="0" i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1350" b="0" i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Lazio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D2608D2-40B5-4D34-8554-5EE4D5A57E1B}"/>
              </a:ext>
            </a:extLst>
          </p:cNvPr>
          <p:cNvSpPr txBox="1"/>
          <p:nvPr/>
        </p:nvSpPr>
        <p:spPr>
          <a:xfrm>
            <a:off x="4572001" y="1565173"/>
            <a:ext cx="41631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350" b="0" i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Focus: Comune di Roma</a:t>
            </a:r>
          </a:p>
        </p:txBody>
      </p:sp>
    </p:spTree>
    <p:extLst>
      <p:ext uri="{BB962C8B-B14F-4D97-AF65-F5344CB8AC3E}">
        <p14:creationId xmlns:p14="http://schemas.microsoft.com/office/powerpoint/2010/main" val="413893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0" y="0"/>
            <a:ext cx="9144000" cy="641969"/>
          </a:xfrm>
          <a:prstGeom prst="rect">
            <a:avLst/>
          </a:prstGeom>
          <a:solidFill>
            <a:srgbClr val="F7931D"/>
          </a:solidFill>
          <a:ln>
            <a:solidFill>
              <a:srgbClr val="971B1E"/>
            </a:solidFill>
          </a:ln>
        </p:spPr>
        <p:txBody>
          <a:bodyPr wrap="square" lIns="135000" tIns="135000" rIns="135000" bIns="135000">
            <a:spAutoFit/>
          </a:bodyPr>
          <a:lstStyle>
            <a:defPPr>
              <a:defRPr lang="it-IT"/>
            </a:defPPr>
            <a:lvl1pPr>
              <a:buNone/>
              <a:defRPr sz="280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dirty="0"/>
              <a:t>Risultati: densità di AWP/VLT per Km</a:t>
            </a:r>
            <a:r>
              <a:rPr lang="it-IT" altLang="it-IT" sz="2400" baseline="30000" dirty="0"/>
              <a:t>2</a:t>
            </a:r>
            <a:r>
              <a:rPr lang="it-IT" altLang="it-IT" sz="2400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189812C-8D70-4BE2-9FBC-56BB99EE8E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44" y="1550346"/>
            <a:ext cx="4658657" cy="4151279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F4D4324F-CC83-4DCB-ACAB-F72638C9642A}"/>
              </a:ext>
            </a:extLst>
          </p:cNvPr>
          <p:cNvGrpSpPr/>
          <p:nvPr/>
        </p:nvGrpSpPr>
        <p:grpSpPr>
          <a:xfrm>
            <a:off x="4605600" y="1562505"/>
            <a:ext cx="4443556" cy="4036979"/>
            <a:chOff x="6140800" y="940339"/>
            <a:chExt cx="5924741" cy="5382639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8B75156A-1C7F-4FCF-A86F-3D47DF7E4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82902" y="940339"/>
              <a:ext cx="5382639" cy="5382639"/>
            </a:xfrm>
            <a:prstGeom prst="rect">
              <a:avLst/>
            </a:prstGeom>
            <a:noFill/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ACB88480-05A7-49F2-8CA1-866A7E5062D7}"/>
                </a:ext>
              </a:extLst>
            </p:cNvPr>
            <p:cNvSpPr/>
            <p:nvPr/>
          </p:nvSpPr>
          <p:spPr>
            <a:xfrm>
              <a:off x="6140800" y="5348287"/>
              <a:ext cx="739303" cy="274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t-IT" sz="1350" b="0" i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70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0" y="0"/>
            <a:ext cx="9144000" cy="1134411"/>
          </a:xfrm>
          <a:prstGeom prst="rect">
            <a:avLst/>
          </a:prstGeom>
          <a:solidFill>
            <a:srgbClr val="F7931D"/>
          </a:solidFill>
          <a:ln>
            <a:solidFill>
              <a:srgbClr val="971B1E"/>
            </a:solidFill>
          </a:ln>
        </p:spPr>
        <p:txBody>
          <a:bodyPr wrap="square" lIns="135000" tIns="135000" rIns="135000" bIns="135000">
            <a:spAutoFit/>
          </a:bodyPr>
          <a:lstStyle>
            <a:defPPr>
              <a:defRPr lang="it-IT"/>
            </a:defPPr>
            <a:lvl1pPr>
              <a:buNone/>
              <a:defRPr sz="280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dirty="0"/>
              <a:t>Risultati: densità di AWP /VLT sulla  popolazione residente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673692B-0762-4E00-82B0-8D1C5C20CD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436" y="1720364"/>
            <a:ext cx="4800600" cy="3983477"/>
          </a:xfrm>
          <a:prstGeom prst="rect">
            <a:avLst/>
          </a:prstGeom>
          <a:noFill/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249D94A-3059-4411-BA72-BD1D931BDB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9959" y="1720363"/>
            <a:ext cx="3742718" cy="391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883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BA368A98-0729-5057-909F-B14A9233F247}"/>
              </a:ext>
            </a:extLst>
          </p:cNvPr>
          <p:cNvGraphicFramePr>
            <a:graphicFrameLocks noGrp="1"/>
          </p:cNvGraphicFramePr>
          <p:nvPr/>
        </p:nvGraphicFramePr>
        <p:xfrm>
          <a:off x="179512" y="2197448"/>
          <a:ext cx="8568952" cy="4039864"/>
        </p:xfrm>
        <a:graphic>
          <a:graphicData uri="http://schemas.openxmlformats.org/drawingml/2006/table">
            <a:tbl>
              <a:tblPr firstRow="1" firstCol="1" bandRow="1"/>
              <a:tblGrid>
                <a:gridCol w="1535085">
                  <a:extLst>
                    <a:ext uri="{9D8B030D-6E8A-4147-A177-3AD203B41FA5}">
                      <a16:colId xmlns:a16="http://schemas.microsoft.com/office/drawing/2014/main" val="3636303558"/>
                    </a:ext>
                  </a:extLst>
                </a:gridCol>
                <a:gridCol w="882458">
                  <a:extLst>
                    <a:ext uri="{9D8B030D-6E8A-4147-A177-3AD203B41FA5}">
                      <a16:colId xmlns:a16="http://schemas.microsoft.com/office/drawing/2014/main" val="3943686009"/>
                    </a:ext>
                  </a:extLst>
                </a:gridCol>
                <a:gridCol w="727411">
                  <a:extLst>
                    <a:ext uri="{9D8B030D-6E8A-4147-A177-3AD203B41FA5}">
                      <a16:colId xmlns:a16="http://schemas.microsoft.com/office/drawing/2014/main" val="3309545382"/>
                    </a:ext>
                  </a:extLst>
                </a:gridCol>
                <a:gridCol w="727411">
                  <a:extLst>
                    <a:ext uri="{9D8B030D-6E8A-4147-A177-3AD203B41FA5}">
                      <a16:colId xmlns:a16="http://schemas.microsoft.com/office/drawing/2014/main" val="422843805"/>
                    </a:ext>
                  </a:extLst>
                </a:gridCol>
                <a:gridCol w="195609">
                  <a:extLst>
                    <a:ext uri="{9D8B030D-6E8A-4147-A177-3AD203B41FA5}">
                      <a16:colId xmlns:a16="http://schemas.microsoft.com/office/drawing/2014/main" val="2972976395"/>
                    </a:ext>
                  </a:extLst>
                </a:gridCol>
                <a:gridCol w="324516">
                  <a:extLst>
                    <a:ext uri="{9D8B030D-6E8A-4147-A177-3AD203B41FA5}">
                      <a16:colId xmlns:a16="http://schemas.microsoft.com/office/drawing/2014/main" val="2056345736"/>
                    </a:ext>
                  </a:extLst>
                </a:gridCol>
                <a:gridCol w="160758">
                  <a:extLst>
                    <a:ext uri="{9D8B030D-6E8A-4147-A177-3AD203B41FA5}">
                      <a16:colId xmlns:a16="http://schemas.microsoft.com/office/drawing/2014/main" val="332216043"/>
                    </a:ext>
                  </a:extLst>
                </a:gridCol>
                <a:gridCol w="427013">
                  <a:extLst>
                    <a:ext uri="{9D8B030D-6E8A-4147-A177-3AD203B41FA5}">
                      <a16:colId xmlns:a16="http://schemas.microsoft.com/office/drawing/2014/main" val="923513186"/>
                    </a:ext>
                  </a:extLst>
                </a:gridCol>
                <a:gridCol w="136700">
                  <a:extLst>
                    <a:ext uri="{9D8B030D-6E8A-4147-A177-3AD203B41FA5}">
                      <a16:colId xmlns:a16="http://schemas.microsoft.com/office/drawing/2014/main" val="4023905318"/>
                    </a:ext>
                  </a:extLst>
                </a:gridCol>
                <a:gridCol w="295336">
                  <a:extLst>
                    <a:ext uri="{9D8B030D-6E8A-4147-A177-3AD203B41FA5}">
                      <a16:colId xmlns:a16="http://schemas.microsoft.com/office/drawing/2014/main" val="1887919069"/>
                    </a:ext>
                  </a:extLst>
                </a:gridCol>
                <a:gridCol w="427013">
                  <a:extLst>
                    <a:ext uri="{9D8B030D-6E8A-4147-A177-3AD203B41FA5}">
                      <a16:colId xmlns:a16="http://schemas.microsoft.com/office/drawing/2014/main" val="3540365763"/>
                    </a:ext>
                  </a:extLst>
                </a:gridCol>
                <a:gridCol w="427013">
                  <a:extLst>
                    <a:ext uri="{9D8B030D-6E8A-4147-A177-3AD203B41FA5}">
                      <a16:colId xmlns:a16="http://schemas.microsoft.com/office/drawing/2014/main" val="918542384"/>
                    </a:ext>
                  </a:extLst>
                </a:gridCol>
                <a:gridCol w="596909">
                  <a:extLst>
                    <a:ext uri="{9D8B030D-6E8A-4147-A177-3AD203B41FA5}">
                      <a16:colId xmlns:a16="http://schemas.microsoft.com/office/drawing/2014/main" val="402684731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val="3583804421"/>
                    </a:ext>
                  </a:extLst>
                </a:gridCol>
                <a:gridCol w="897293">
                  <a:extLst>
                    <a:ext uri="{9D8B030D-6E8A-4147-A177-3AD203B41FA5}">
                      <a16:colId xmlns:a16="http://schemas.microsoft.com/office/drawing/2014/main" val="3401170320"/>
                    </a:ext>
                  </a:extLst>
                </a:gridCol>
              </a:tblGrid>
              <a:tr h="34972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Livello socio-economico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Numero totale apparecchi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Esercizi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284948"/>
                  </a:ext>
                </a:extLst>
              </a:tr>
              <a:tr h="961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Mediana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p25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p25</a:t>
                      </a:r>
                      <a:endParaRPr lang="it-IT" dirty="0"/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p75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p75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p90</a:t>
                      </a:r>
                      <a:endParaRPr lang="it-IT" dirty="0"/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p90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p95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p99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almeno 46* apparecchi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01757"/>
                  </a:ext>
                </a:extLst>
              </a:tr>
              <a:tr h="349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Alto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2,770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5.9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dirty="0"/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it-IT" dirty="0"/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633403"/>
                  </a:ext>
                </a:extLst>
              </a:tr>
              <a:tr h="349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Medio-alto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4,458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4.9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dirty="0"/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it-IT"/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19475"/>
                  </a:ext>
                </a:extLst>
              </a:tr>
              <a:tr h="349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Medio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5,802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4.9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dirty="0"/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it-IT" dirty="0"/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1,176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60214"/>
                  </a:ext>
                </a:extLst>
              </a:tr>
              <a:tr h="31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Medio-basso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6,808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/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it-IT"/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1,343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1274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Basso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5,917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/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it-IT"/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7431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Totale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25,755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dirty="0"/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it-IT" dirty="0"/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4,885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313066"/>
                  </a:ext>
                </a:extLst>
              </a:tr>
              <a:tr h="364299">
                <a:tc gridSpan="1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Coefficiente di correlazione di Pearson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ρ=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0.046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26391"/>
                  </a:ext>
                </a:extLst>
              </a:tr>
              <a:tr h="3497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*99° percentile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7645"/>
                  </a:ext>
                </a:extLst>
              </a:tr>
            </a:tbl>
          </a:graphicData>
        </a:graphic>
      </p:graphicFrame>
      <p:sp>
        <p:nvSpPr>
          <p:cNvPr id="3" name="Ovale 2">
            <a:extLst>
              <a:ext uri="{FF2B5EF4-FFF2-40B4-BE49-F238E27FC236}">
                <a16:creationId xmlns:a16="http://schemas.microsoft.com/office/drawing/2014/main" id="{8B5CFBBA-8F5D-314B-5E9A-390D023AD8E0}"/>
              </a:ext>
            </a:extLst>
          </p:cNvPr>
          <p:cNvSpPr/>
          <p:nvPr/>
        </p:nvSpPr>
        <p:spPr bwMode="auto">
          <a:xfrm>
            <a:off x="3059832" y="5509816"/>
            <a:ext cx="648072" cy="576064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11F48AF-EFCB-4772-8738-0EEA4B75EEFA}"/>
              </a:ext>
            </a:extLst>
          </p:cNvPr>
          <p:cNvSpPr/>
          <p:nvPr/>
        </p:nvSpPr>
        <p:spPr bwMode="auto">
          <a:xfrm>
            <a:off x="1835696" y="3565600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FA787C9-CE79-2BC5-DCCC-7239F8BB61BC}"/>
              </a:ext>
            </a:extLst>
          </p:cNvPr>
          <p:cNvSpPr/>
          <p:nvPr/>
        </p:nvSpPr>
        <p:spPr bwMode="auto">
          <a:xfrm>
            <a:off x="1835696" y="3997648"/>
            <a:ext cx="720080" cy="129614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D5B9187-94F5-2C1C-326E-8782ABA1D519}"/>
              </a:ext>
            </a:extLst>
          </p:cNvPr>
          <p:cNvSpPr/>
          <p:nvPr/>
        </p:nvSpPr>
        <p:spPr bwMode="auto">
          <a:xfrm>
            <a:off x="7956376" y="3565600"/>
            <a:ext cx="720080" cy="136815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99B33B3-7AD4-1BA4-6E84-B3F883E81CA9}"/>
              </a:ext>
            </a:extLst>
          </p:cNvPr>
          <p:cNvSpPr/>
          <p:nvPr/>
        </p:nvSpPr>
        <p:spPr bwMode="auto">
          <a:xfrm>
            <a:off x="7956376" y="4933752"/>
            <a:ext cx="720080" cy="36004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15719"/>
            <a:ext cx="9144000" cy="1749964"/>
          </a:xfrm>
          <a:prstGeom prst="rect">
            <a:avLst/>
          </a:prstGeom>
          <a:solidFill>
            <a:srgbClr val="F7931D"/>
          </a:solidFill>
          <a:ln>
            <a:solidFill>
              <a:srgbClr val="971B1E"/>
            </a:solidFill>
          </a:ln>
        </p:spPr>
        <p:txBody>
          <a:bodyPr wrap="square" lIns="135000" tIns="135000" rIns="135000" bIns="135000">
            <a:spAutoFit/>
          </a:bodyPr>
          <a:lstStyle>
            <a:defPPr>
              <a:defRPr lang="it-IT"/>
            </a:defPPr>
            <a:lvl1pPr>
              <a:buNone/>
              <a:defRPr sz="2800" i="0">
                <a:solidFill>
                  <a:srgbClr val="971B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3200" dirty="0">
                <a:solidFill>
                  <a:schemeClr val="bg1"/>
                </a:solidFill>
              </a:rPr>
              <a:t>Distribuzione del numero di apparecchi AWP/VLT per livello socioeconomico. Lazio</a:t>
            </a:r>
          </a:p>
        </p:txBody>
      </p:sp>
    </p:spTree>
    <p:extLst>
      <p:ext uri="{BB962C8B-B14F-4D97-AF65-F5344CB8AC3E}">
        <p14:creationId xmlns:p14="http://schemas.microsoft.com/office/powerpoint/2010/main" val="122317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15719"/>
            <a:ext cx="9144000" cy="765079"/>
          </a:xfrm>
          <a:prstGeom prst="rect">
            <a:avLst/>
          </a:prstGeom>
          <a:solidFill>
            <a:srgbClr val="F7931D"/>
          </a:solidFill>
          <a:ln>
            <a:solidFill>
              <a:srgbClr val="971B1E"/>
            </a:solidFill>
          </a:ln>
        </p:spPr>
        <p:txBody>
          <a:bodyPr wrap="square" lIns="135000" tIns="135000" rIns="135000" bIns="135000">
            <a:spAutoFit/>
          </a:bodyPr>
          <a:lstStyle>
            <a:defPPr>
              <a:defRPr lang="it-IT"/>
            </a:defPPr>
            <a:lvl1pPr>
              <a:buNone/>
              <a:defRPr sz="2800" i="0">
                <a:solidFill>
                  <a:srgbClr val="971B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 dirty="0">
                <a:solidFill>
                  <a:schemeClr val="bg1"/>
                </a:solidFill>
              </a:rPr>
              <a:t>Discussione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9EFF860-8013-4425-8FC5-42C1576E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16732"/>
            <a:ext cx="8856983" cy="4824536"/>
          </a:xfrm>
        </p:spPr>
        <p:txBody>
          <a:bodyPr/>
          <a:lstStyle/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Non vi è una correlazione lineare tra numero di apparecchi e il livello socioeconomico sia a livello regionale che comunale (Roma);</a:t>
            </a:r>
          </a:p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Nonostante ciò, si evidenzia un numero più elevato di esercizi ad alta concentrazione di apparecchi nelle zone ad alta deprivazione;</a:t>
            </a:r>
          </a:p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Se ne deduce che gli esercizi sono distribuiti in maniera uniforme sul territorio, ma quelli più grandi (bingo e sala giochi) si trovano per lo più nelle zone deprivate e vicino alle vie ad alta percorrenza.</a:t>
            </a:r>
          </a:p>
          <a:p>
            <a:pPr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3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A21F7C-DF0A-4C21-BF39-3E688C6C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7971"/>
            <a:ext cx="9144000" cy="836712"/>
          </a:xfrm>
          <a:solidFill>
            <a:srgbClr val="F7931D"/>
          </a:solidFill>
        </p:spPr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Persone in trattamento per DGA Lazio. Fonte: SIRD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0EDC093-B3E7-403C-A540-692D67D92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283564" cy="3564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0823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presentazione_ottobre_rev_cap_b</Template>
  <TotalTime>5620</TotalTime>
  <Words>549</Words>
  <Application>Microsoft Office PowerPoint</Application>
  <PresentationFormat>Presentazione su schermo (4:3)</PresentationFormat>
  <Paragraphs>157</Paragraphs>
  <Slides>18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Verdana</vt:lpstr>
      <vt:lpstr>Times New Roman</vt:lpstr>
      <vt:lpstr>MulishStdBook</vt:lpstr>
      <vt:lpstr>Arial</vt:lpstr>
      <vt:lpstr>Gill Sans MT</vt:lpstr>
      <vt:lpstr>Calibri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Persone in trattamento per DGA Lazio. Fonte: SIRD</vt:lpstr>
      <vt:lpstr>Alcuni dati. Persone in trattamento anno 2022. Fonte SIRD</vt:lpstr>
      <vt:lpstr>Distribuzione per tipo di gioco tra gli utenti già in carico, nuovi e totali. Fonte SIRD, 2022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ASL-RME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colais</dc:creator>
  <cp:lastModifiedBy>Alessandro Pierucci</cp:lastModifiedBy>
  <cp:revision>587</cp:revision>
  <dcterms:created xsi:type="dcterms:W3CDTF">2008-03-05T15:50:27Z</dcterms:created>
  <dcterms:modified xsi:type="dcterms:W3CDTF">2023-05-04T13:42:10Z</dcterms:modified>
</cp:coreProperties>
</file>